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52" r:id="rId3"/>
    <p:sldId id="335" r:id="rId4"/>
    <p:sldId id="329" r:id="rId5"/>
    <p:sldId id="260" r:id="rId6"/>
    <p:sldId id="259" r:id="rId7"/>
    <p:sldId id="261" r:id="rId8"/>
    <p:sldId id="348" r:id="rId9"/>
    <p:sldId id="338" r:id="rId10"/>
    <p:sldId id="262" r:id="rId11"/>
    <p:sldId id="327" r:id="rId12"/>
    <p:sldId id="342" r:id="rId13"/>
    <p:sldId id="353" r:id="rId14"/>
    <p:sldId id="354" r:id="rId15"/>
    <p:sldId id="359" r:id="rId16"/>
    <p:sldId id="357" r:id="rId17"/>
    <p:sldId id="355" r:id="rId18"/>
    <p:sldId id="360" r:id="rId19"/>
    <p:sldId id="356" r:id="rId20"/>
    <p:sldId id="358" r:id="rId21"/>
    <p:sldId id="266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62" autoAdjust="0"/>
  </p:normalViewPr>
  <p:slideViewPr>
    <p:cSldViewPr snapToGrid="0" snapToObjects="1">
      <p:cViewPr>
        <p:scale>
          <a:sx n="99" d="100"/>
          <a:sy n="99" d="100"/>
        </p:scale>
        <p:origin x="-1456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6813-0DC3-B54D-875A-8E529853B5E9}" type="datetimeFigureOut">
              <a:rPr lang="en-US" smtClean="0"/>
              <a:t>19-02-06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FC7D6-119D-7646-8DC7-4F7927D4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58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1597-8CD8-D844-BA52-1CCF3EDE1B0B}" type="datetimeFigureOut">
              <a:rPr lang="en-US" smtClean="0"/>
              <a:t>19-02-06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FB8B2-23F0-0946-9266-1716EC551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1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Correlation and </a:t>
            </a:r>
            <a:r>
              <a:rPr lang="en-US" sz="1600" dirty="0" err="1" smtClean="0"/>
              <a:t>covariation</a:t>
            </a:r>
            <a:r>
              <a:rPr lang="en-US" sz="1600" dirty="0" smtClean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 smtClean="0"/>
              <a:t>Subsetting</a:t>
            </a:r>
            <a:r>
              <a:rPr lang="en-US" sz="1600" dirty="0" smtClean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Sparse data is an issue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47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4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8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Many more fragments than we can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C11178-4F24-F047-BF39-749B523BBEA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4AD5-22AF-224A-AF44-1DD102FD0D35}" type="datetime1">
              <a:rPr lang="en-CA" smtClean="0"/>
              <a:t>19-02-06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3537-AA6C-2844-B8C6-84922132B4D6}" type="datetime1">
              <a:rPr lang="en-CA" smtClean="0"/>
              <a:t>19-02-06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660-5A53-1C4C-9A77-33A28F17289F}" type="datetime1">
              <a:rPr lang="en-CA" smtClean="0"/>
              <a:t>19-02-06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0051-6028-4944-90AB-D44478ABB21A}" type="datetime1">
              <a:rPr lang="en-CA" smtClean="0"/>
              <a:t>19-02-06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D257-641F-3747-BAF5-3B7F3F42F62C}" type="datetime1">
              <a:rPr lang="en-CA" smtClean="0"/>
              <a:t>19-02-06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5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E54F-E2F9-0248-8134-84B57C774C95}" type="datetime1">
              <a:rPr lang="en-CA" smtClean="0"/>
              <a:t>19-02-06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CA6A-0CE8-7D46-9553-08F56708AD3C}" type="datetime1">
              <a:rPr lang="en-CA" smtClean="0"/>
              <a:t>19-02-06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7AEC-05B2-7D4D-9787-927D1257AA4A}" type="datetime1">
              <a:rPr lang="en-CA" smtClean="0"/>
              <a:t>19-02-06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5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3B48-2B90-C94F-92FF-57291573E0AF}" type="datetime1">
              <a:rPr lang="en-CA" smtClean="0"/>
              <a:t>19-02-06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C692-4F9D-7E49-8B14-2E8BFDEB1937}" type="datetime1">
              <a:rPr lang="en-CA" smtClean="0"/>
              <a:t>19-02-06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678D-8516-A648-857D-57D86AE64287}" type="datetime1">
              <a:rPr lang="en-CA" smtClean="0"/>
              <a:t>19-02-06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363C-B807-044C-95D0-722B775F7BEB}" type="datetime1">
              <a:rPr lang="en-CA" smtClean="0"/>
              <a:t>19-02-06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7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_2012.pd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8" y="4382105"/>
            <a:ext cx="8455821" cy="1730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56859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/>
              <a:t>Using probabilistic compositional approaches to examine FMT studies: implications for person-specific advice </a:t>
            </a:r>
            <a:endParaRPr lang="en-US" sz="36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805"/>
            <a:ext cx="6400800" cy="1752600"/>
          </a:xfrm>
        </p:spPr>
        <p:txBody>
          <a:bodyPr>
            <a:normAutofit/>
          </a:bodyPr>
          <a:lstStyle/>
          <a:p>
            <a:r>
              <a:rPr lang="en-US" u="sng" dirty="0" smtClean="0"/>
              <a:t>Greg Gloor</a:t>
            </a:r>
            <a:endParaRPr lang="en-US" dirty="0" smtClean="0"/>
          </a:p>
          <a:p>
            <a:r>
              <a:rPr lang="en-US" sz="2400" dirty="0" smtClean="0"/>
              <a:t>Department of Biochemistry</a:t>
            </a:r>
          </a:p>
          <a:p>
            <a:r>
              <a:rPr lang="en-US" sz="2400" dirty="0" smtClean="0"/>
              <a:t>University of Western Ontario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153623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 err="1" smtClean="0">
                <a:latin typeface="Calibri" charset="0"/>
              </a:rPr>
              <a:t>CoDa</a:t>
            </a:r>
            <a:r>
              <a:rPr lang="en-US" dirty="0" smtClean="0">
                <a:latin typeface="Calibri" charset="0"/>
              </a:rPr>
              <a:t> properties and *</a:t>
            </a:r>
            <a:r>
              <a:rPr lang="en-US" dirty="0" err="1" smtClean="0">
                <a:latin typeface="Calibri" charset="0"/>
              </a:rPr>
              <a:t>lr</a:t>
            </a:r>
            <a:endParaRPr lang="en-US" dirty="0">
              <a:latin typeface="Calibri" charset="0"/>
            </a:endParaRP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257425" y="1460500"/>
            <a:ext cx="74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3932238" y="1417638"/>
            <a:ext cx="1265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6097588" y="1460500"/>
            <a:ext cx="917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9125" y="3289300"/>
            <a:ext cx="381000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3263" y="3255963"/>
            <a:ext cx="381000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07125" y="1960563"/>
            <a:ext cx="31432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75300" y="3024188"/>
            <a:ext cx="314325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43763" y="3024188"/>
            <a:ext cx="379412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48438" y="1955800"/>
            <a:ext cx="381000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7125" y="6037263"/>
            <a:ext cx="28003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6" name="TextBox 14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1587500" y="927100"/>
            <a:ext cx="5984875" cy="3290888"/>
          </a:xfrm>
        </p:spPr>
      </p:pic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1442357" y="3490913"/>
            <a:ext cx="584998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dirty="0"/>
              <a:t>Simplex: one fewer </a:t>
            </a:r>
            <a:r>
              <a:rPr lang="en-US" sz="2000" dirty="0" smtClean="0"/>
              <a:t>dimensions </a:t>
            </a:r>
            <a:r>
              <a:rPr lang="en-US" sz="2000" dirty="0"/>
              <a:t>than </a:t>
            </a:r>
            <a:r>
              <a:rPr lang="en-US" sz="2000" dirty="0" smtClean="0"/>
              <a:t>variables</a:t>
            </a:r>
            <a:endParaRPr lang="en-US" sz="2000" dirty="0"/>
          </a:p>
          <a:p>
            <a:pPr eaLnBrk="1" hangingPunct="1">
              <a:buFont typeface="Arial" charset="0"/>
              <a:buChar char="•"/>
            </a:pPr>
            <a:r>
              <a:rPr lang="en-US" sz="2000" dirty="0" smtClean="0"/>
              <a:t>Problems remain </a:t>
            </a:r>
            <a:r>
              <a:rPr lang="en-US" sz="2000" dirty="0"/>
              <a:t>regardless of dimension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smtClean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/>
              <a:t>X = [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is-IS" sz="2000" dirty="0" smtClean="0"/>
              <a:t>… x</a:t>
            </a:r>
            <a:r>
              <a:rPr lang="is-IS" sz="2000" baseline="-25000" dirty="0" smtClean="0"/>
              <a:t>D</a:t>
            </a:r>
            <a:r>
              <a:rPr lang="is-IS" sz="2000" dirty="0" smtClean="0"/>
              <a:t> ], </a:t>
            </a:r>
            <a:r>
              <a:rPr lang="en-US" sz="2000" dirty="0" err="1" smtClean="0"/>
              <a:t>g</a:t>
            </a:r>
            <a:r>
              <a:rPr lang="en-US" sz="2000" baseline="-25000" dirty="0" err="1" smtClean="0"/>
              <a:t>X</a:t>
            </a:r>
            <a:r>
              <a:rPr lang="en-US" sz="2000" dirty="0" smtClean="0"/>
              <a:t> = geometric mean of X (or subset)</a:t>
            </a:r>
            <a:endParaRPr lang="is-IS" sz="2000" dirty="0" smtClean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/>
              <a:t>*</a:t>
            </a:r>
            <a:r>
              <a:rPr lang="en-US" sz="2000" b="1" dirty="0" err="1" smtClean="0"/>
              <a:t>lr</a:t>
            </a:r>
            <a:r>
              <a:rPr lang="en-US" sz="2000" b="1" dirty="0" smtClean="0"/>
              <a:t>(x) = [ log(x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g</a:t>
            </a:r>
            <a:r>
              <a:rPr lang="en-US" sz="2000" b="1" baseline="-25000" dirty="0" err="1" smtClean="0"/>
              <a:t>X</a:t>
            </a:r>
            <a:r>
              <a:rPr lang="en-US" sz="2000" b="1" dirty="0" smtClean="0"/>
              <a:t>), log(x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g</a:t>
            </a:r>
            <a:r>
              <a:rPr lang="en-US" sz="2000" b="1" baseline="-25000" dirty="0" err="1" smtClean="0"/>
              <a:t>X</a:t>
            </a:r>
            <a:r>
              <a:rPr lang="en-US" sz="2000" b="1" dirty="0" smtClean="0"/>
              <a:t>), </a:t>
            </a:r>
            <a:r>
              <a:rPr lang="is-IS" sz="2000" b="1" dirty="0" smtClean="0"/>
              <a:t>… log(x</a:t>
            </a:r>
            <a:r>
              <a:rPr lang="is-IS" sz="2000" b="1" baseline="-25000" dirty="0" smtClean="0"/>
              <a:t>D</a:t>
            </a:r>
            <a:r>
              <a:rPr lang="is-IS" sz="2000" b="1" dirty="0" smtClean="0"/>
              <a:t>/g</a:t>
            </a:r>
            <a:r>
              <a:rPr lang="is-IS" sz="2000" b="1" baseline="-25000" dirty="0" smtClean="0"/>
              <a:t>X</a:t>
            </a:r>
            <a:r>
              <a:rPr lang="is-IS" sz="2000" b="1" dirty="0" smtClean="0"/>
              <a:t>) ]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sz="2000" b="1" dirty="0" smtClean="0"/>
          </a:p>
          <a:p>
            <a:pPr>
              <a:buFont typeface="Arial"/>
              <a:buChar char="•"/>
              <a:defRPr/>
            </a:pPr>
            <a:r>
              <a:rPr lang="is-IS" sz="2000" dirty="0"/>
              <a:t>*</a:t>
            </a:r>
            <a:r>
              <a:rPr lang="is-IS" sz="2000" dirty="0" smtClean="0"/>
              <a:t>lr transformed data are </a:t>
            </a:r>
            <a:r>
              <a:rPr lang="is-IS" sz="2000" dirty="0"/>
              <a:t>scale </a:t>
            </a:r>
            <a:r>
              <a:rPr lang="is-IS" sz="2000" dirty="0" smtClean="0"/>
              <a:t>invariant</a:t>
            </a:r>
          </a:p>
          <a:p>
            <a:pPr>
              <a:buFont typeface="Arial"/>
              <a:buChar char="•"/>
              <a:defRPr/>
            </a:pPr>
            <a:r>
              <a:rPr lang="is-IS" sz="2000" dirty="0" smtClean="0"/>
              <a:t>Formally, all pairs of ratios measured</a:t>
            </a:r>
            <a:endParaRPr lang="is-IS" sz="2000" dirty="0"/>
          </a:p>
          <a:p>
            <a:pPr>
              <a:buFont typeface="Arial"/>
              <a:buChar char="•"/>
              <a:defRPr/>
            </a:pPr>
            <a:r>
              <a:rPr lang="en-CA" sz="2000" dirty="0"/>
              <a:t>Ratios </a:t>
            </a:r>
            <a:r>
              <a:rPr lang="is-IS" sz="2000" dirty="0"/>
              <a:t>are linearly </a:t>
            </a:r>
            <a:r>
              <a:rPr lang="is-IS" sz="2000" dirty="0" smtClean="0"/>
              <a:t>related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07602" y="272784"/>
            <a:ext cx="1954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Probabilities</a:t>
            </a:r>
            <a:endParaRPr lang="en-US" sz="1400" dirty="0">
              <a:solidFill>
                <a:srgbClr val="7F7F7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Some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Relative dispersion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Multivariate Poisson</a:t>
            </a:r>
          </a:p>
        </p:txBody>
      </p:sp>
    </p:spTree>
    <p:extLst>
      <p:ext uri="{BB962C8B-B14F-4D97-AF65-F5344CB8AC3E}">
        <p14:creationId xmlns:p14="http://schemas.microsoft.com/office/powerpoint/2010/main" val="69333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0 in the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0 observation can be real – or a non-detect</a:t>
            </a:r>
          </a:p>
          <a:p>
            <a:r>
              <a:rPr lang="en-US" dirty="0" smtClean="0"/>
              <a:t>Sequencing instruments deliver scaled probabilities</a:t>
            </a:r>
          </a:p>
          <a:p>
            <a:pPr marL="457200" lvl="1" indent="0">
              <a:buNone/>
            </a:pPr>
            <a:r>
              <a:rPr lang="en-US" sz="2600" i="1" dirty="0"/>
              <a:t>X</a:t>
            </a:r>
            <a:r>
              <a:rPr lang="en-US" sz="2600" dirty="0" smtClean="0"/>
              <a:t>=[</a:t>
            </a:r>
            <a:r>
              <a:rPr lang="en-US" sz="2600" i="1" dirty="0" smtClean="0"/>
              <a:t>x</a:t>
            </a:r>
            <a:r>
              <a:rPr lang="en-US" sz="2600" i="1" baseline="-25000" dirty="0" smtClean="0"/>
              <a:t>1</a:t>
            </a:r>
            <a:r>
              <a:rPr lang="en-US" sz="2600" i="1" dirty="0" smtClean="0"/>
              <a:t>,x</a:t>
            </a:r>
            <a:r>
              <a:rPr lang="en-US" sz="2600" i="1" baseline="-25000" dirty="0" smtClean="0"/>
              <a:t>2</a:t>
            </a:r>
            <a:r>
              <a:rPr lang="en-US" sz="2600" i="1" dirty="0" smtClean="0"/>
              <a:t>,x</a:t>
            </a:r>
            <a:r>
              <a:rPr lang="en-US" sz="2600" i="1" baseline="-25000" dirty="0" smtClean="0"/>
              <a:t>i</a:t>
            </a:r>
            <a:r>
              <a:rPr lang="en-US" sz="2600" i="1" dirty="0" smtClean="0"/>
              <a:t> </a:t>
            </a:r>
            <a:r>
              <a:rPr lang="is-IS" sz="2600" i="1" dirty="0"/>
              <a:t>… </a:t>
            </a:r>
            <a:r>
              <a:rPr lang="is-IS" sz="2600" i="1" dirty="0" smtClean="0"/>
              <a:t>x</a:t>
            </a:r>
            <a:r>
              <a:rPr lang="is-IS" sz="2600" i="1" baseline="-25000" dirty="0" smtClean="0"/>
              <a:t>D</a:t>
            </a:r>
            <a:r>
              <a:rPr lang="is-IS" sz="2600" dirty="0" smtClean="0"/>
              <a:t>] = </a:t>
            </a:r>
            <a:r>
              <a:rPr lang="en-US" sz="2600" dirty="0" smtClean="0"/>
              <a:t>[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1</a:t>
            </a:r>
            <a:r>
              <a:rPr lang="en-US" sz="2600" i="1" dirty="0" smtClean="0"/>
              <a:t>,p</a:t>
            </a:r>
            <a:r>
              <a:rPr lang="en-US" sz="2600" i="1" baseline="-25000" dirty="0" smtClean="0"/>
              <a:t>2</a:t>
            </a:r>
            <a:r>
              <a:rPr lang="en-US" sz="2600" i="1" dirty="0" smtClean="0"/>
              <a:t>,p</a:t>
            </a:r>
            <a:r>
              <a:rPr lang="en-US" sz="2600" i="1" baseline="-25000" dirty="0" smtClean="0"/>
              <a:t>i</a:t>
            </a:r>
            <a:r>
              <a:rPr lang="en-US" sz="2600" i="1" dirty="0" smtClean="0"/>
              <a:t> </a:t>
            </a:r>
            <a:r>
              <a:rPr lang="is-IS" sz="2600" i="1" dirty="0"/>
              <a:t>… </a:t>
            </a:r>
            <a:r>
              <a:rPr lang="is-IS" sz="2600" i="1" dirty="0" smtClean="0"/>
              <a:t>p</a:t>
            </a:r>
            <a:r>
              <a:rPr lang="is-IS" sz="2600" i="1" baseline="-25000" dirty="0" smtClean="0"/>
              <a:t>D</a:t>
            </a:r>
            <a:r>
              <a:rPr lang="is-IS" sz="2600" dirty="0" smtClean="0"/>
              <a:t>]</a:t>
            </a:r>
            <a:r>
              <a:rPr lang="en-US" sz="2600" i="1" dirty="0" smtClean="0"/>
              <a:t>α</a:t>
            </a:r>
            <a:r>
              <a:rPr lang="en-US" sz="2600" dirty="0" smtClean="0"/>
              <a:t> ; </a:t>
            </a:r>
            <a:r>
              <a:rPr lang="en-US" sz="2600" i="1" dirty="0"/>
              <a:t>α</a:t>
            </a:r>
            <a:r>
              <a:rPr lang="en-US" sz="2600" dirty="0"/>
              <a:t>=</a:t>
            </a:r>
            <a:r>
              <a:rPr lang="en-US" sz="2600" b="1" dirty="0" smtClean="0"/>
              <a:t>Σ</a:t>
            </a:r>
            <a:r>
              <a:rPr lang="en-US" sz="2600" i="1" dirty="0" smtClean="0"/>
              <a:t>X; </a:t>
            </a:r>
            <a:r>
              <a:rPr lang="en-US" sz="2600" b="1" dirty="0" smtClean="0"/>
              <a:t>Σ</a:t>
            </a:r>
            <a:r>
              <a:rPr lang="en-US" sz="2600" i="1" dirty="0" smtClean="0"/>
              <a:t>P</a:t>
            </a:r>
            <a:r>
              <a:rPr lang="en-US" sz="2600" dirty="0" smtClean="0"/>
              <a:t>=1</a:t>
            </a:r>
            <a:endParaRPr lang="is-IS" sz="2600" dirty="0"/>
          </a:p>
          <a:p>
            <a:pPr marL="457200" lvl="1" indent="0">
              <a:buNone/>
            </a:pPr>
            <a:r>
              <a:rPr lang="en-US" sz="2600" i="1" dirty="0" smtClean="0"/>
              <a:t>x</a:t>
            </a:r>
            <a:r>
              <a:rPr lang="en-US" sz="2600" i="1" baseline="-25000" dirty="0" smtClean="0"/>
              <a:t>i</a:t>
            </a:r>
            <a:r>
              <a:rPr lang="en-US" sz="2600" dirty="0" smtClean="0"/>
              <a:t> = ( </a:t>
            </a:r>
            <a:r>
              <a:rPr lang="en-US" sz="2600" i="1" dirty="0"/>
              <a:t>p</a:t>
            </a:r>
            <a:r>
              <a:rPr lang="en-US" sz="2600" i="1" baseline="-25000" dirty="0" smtClean="0"/>
              <a:t>i</a:t>
            </a:r>
            <a:r>
              <a:rPr lang="en-US" sz="2600" dirty="0" smtClean="0"/>
              <a:t> |</a:t>
            </a:r>
            <a:r>
              <a:rPr lang="en-US" sz="2600" i="1" dirty="0" smtClean="0"/>
              <a:t> 𝑓</a:t>
            </a:r>
            <a:r>
              <a:rPr lang="en-US" sz="2600" i="1" baseline="-25000" dirty="0" err="1" smtClean="0"/>
              <a:t>i</a:t>
            </a:r>
            <a:r>
              <a:rPr lang="en-US" sz="2600" i="1" baseline="-25000" dirty="0" smtClean="0"/>
              <a:t> </a:t>
            </a:r>
            <a:r>
              <a:rPr lang="en-US" sz="2600" dirty="0" smtClean="0"/>
              <a:t>)</a:t>
            </a:r>
            <a:r>
              <a:rPr lang="en-US" sz="2600" i="1" dirty="0" smtClean="0"/>
              <a:t>α</a:t>
            </a:r>
          </a:p>
          <a:p>
            <a:pPr marL="457200" lvl="1" indent="0">
              <a:buNone/>
            </a:pPr>
            <a:endParaRPr lang="en-US" sz="2600" i="1" dirty="0" smtClean="0"/>
          </a:p>
          <a:p>
            <a:r>
              <a:rPr lang="en-US" dirty="0" smtClean="0"/>
              <a:t>ALDEx2 approach</a:t>
            </a:r>
          </a:p>
          <a:p>
            <a:pPr lvl="1"/>
            <a:r>
              <a:rPr lang="en-US" i="1" dirty="0" smtClean="0"/>
              <a:t>p</a:t>
            </a:r>
            <a:r>
              <a:rPr lang="en-US" i="1" baseline="-25000" dirty="0" smtClean="0"/>
              <a:t>i </a:t>
            </a:r>
            <a:r>
              <a:rPr lang="en-US" dirty="0" smtClean="0"/>
              <a:t>= 0 </a:t>
            </a:r>
            <a:r>
              <a:rPr lang="en-US" dirty="0"/>
              <a:t>is very strong assumption; [</a:t>
            </a:r>
            <a:r>
              <a:rPr lang="en-US" i="1" dirty="0"/>
              <a:t>P</a:t>
            </a:r>
            <a:r>
              <a:rPr lang="en-US" i="1" baseline="-25000" dirty="0"/>
              <a:t>i </a:t>
            </a:r>
            <a:r>
              <a:rPr lang="en-US" dirty="0"/>
              <a:t>&gt;</a:t>
            </a:r>
            <a:r>
              <a:rPr lang="en-US" i="1" dirty="0"/>
              <a:t> </a:t>
            </a:r>
            <a:r>
              <a:rPr lang="en-US" dirty="0"/>
              <a:t>0,</a:t>
            </a:r>
            <a:r>
              <a:rPr lang="en-US" i="1" dirty="0"/>
              <a:t> P</a:t>
            </a:r>
            <a:r>
              <a:rPr lang="en-US" i="1" baseline="-25000" dirty="0"/>
              <a:t>i </a:t>
            </a:r>
            <a:r>
              <a:rPr lang="en-US" dirty="0"/>
              <a:t>→0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Generate a Bayesian posterior distribution of probabilities for each count in each sample; </a:t>
            </a:r>
            <a:r>
              <a:rPr lang="en-US" dirty="0"/>
              <a:t>*</a:t>
            </a:r>
            <a:r>
              <a:rPr lang="en-US" dirty="0" err="1" smtClean="0"/>
              <a:t>lr</a:t>
            </a:r>
            <a:r>
              <a:rPr lang="en-US" dirty="0" smtClean="0"/>
              <a:t> transform the distribution; perform analyses on each element in the distribution; report expected values</a:t>
            </a:r>
          </a:p>
          <a:p>
            <a:pPr lvl="1"/>
            <a:r>
              <a:rPr lang="en-US" dirty="0" smtClean="0"/>
              <a:t>Dramatically reduces false positives with little or no loss of sensitivity for essentially any </a:t>
            </a:r>
            <a:r>
              <a:rPr lang="en-US" dirty="0" err="1" smtClean="0"/>
              <a:t>seq’omics</a:t>
            </a:r>
            <a:r>
              <a:rPr lang="en-US" dirty="0" smtClean="0"/>
              <a:t> dataset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91833" y="5968925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Fernandes</a:t>
            </a:r>
            <a:r>
              <a:rPr lang="en-US" sz="1400" dirty="0" smtClean="0"/>
              <a:t>, </a:t>
            </a:r>
            <a:r>
              <a:rPr lang="en-US" sz="1400" dirty="0" err="1" smtClean="0"/>
              <a:t>PLoS</a:t>
            </a:r>
            <a:r>
              <a:rPr lang="en-US" sz="1400" dirty="0" smtClean="0"/>
              <a:t> ONE 2013</a:t>
            </a:r>
          </a:p>
          <a:p>
            <a:r>
              <a:rPr lang="en-US" sz="1400" dirty="0" smtClean="0"/>
              <a:t>Gloor, </a:t>
            </a:r>
            <a:r>
              <a:rPr lang="en-US" sz="1400" dirty="0" err="1" smtClean="0"/>
              <a:t>Aus</a:t>
            </a:r>
            <a:r>
              <a:rPr lang="en-US" sz="1400" dirty="0" smtClean="0"/>
              <a:t> J. Stat. 2016</a:t>
            </a:r>
          </a:p>
          <a:p>
            <a:r>
              <a:rPr lang="en-US" sz="1400" dirty="0" err="1" smtClean="0"/>
              <a:t>Thorsen</a:t>
            </a:r>
            <a:r>
              <a:rPr lang="en-US" sz="1400" dirty="0" smtClean="0"/>
              <a:t>, </a:t>
            </a:r>
            <a:r>
              <a:rPr lang="en-US" sz="1400" dirty="0" err="1" smtClean="0"/>
              <a:t>Microbiome</a:t>
            </a:r>
            <a:r>
              <a:rPr lang="en-US" sz="1400" dirty="0" smtClean="0"/>
              <a:t> 2016</a:t>
            </a:r>
            <a:endParaRPr lang="en-US" sz="14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7602" y="272784"/>
            <a:ext cx="1954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Probabilities</a:t>
            </a:r>
            <a:endParaRPr lang="en-US" sz="1400" dirty="0">
              <a:solidFill>
                <a:srgbClr val="7F7F7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Some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Relative dispersion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Multivariate Poisson</a:t>
            </a:r>
          </a:p>
        </p:txBody>
      </p:sp>
    </p:spTree>
    <p:extLst>
      <p:ext uri="{BB962C8B-B14F-4D97-AF65-F5344CB8AC3E}">
        <p14:creationId xmlns:p14="http://schemas.microsoft.com/office/powerpoint/2010/main" val="408655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Fecal transplant for </a:t>
            </a:r>
            <a:r>
              <a:rPr lang="en-US" dirty="0" err="1" smtClean="0"/>
              <a:t>Crohn’s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837" y="1094472"/>
            <a:ext cx="474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Vaughn et al.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Inflam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 Bowel Dis. 2016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www.ncbi.nlm.nih.gov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bioproject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/PRJNA321058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837" y="1832038"/>
            <a:ext cx="78463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Compared responders to non-responders of single FT</a:t>
            </a:r>
          </a:p>
          <a:p>
            <a:endParaRPr lang="en-US" dirty="0" smtClean="0"/>
          </a:p>
          <a:p>
            <a:r>
              <a:rPr lang="en-US" dirty="0" smtClean="0"/>
              <a:t>11 responders with data</a:t>
            </a:r>
          </a:p>
          <a:p>
            <a:r>
              <a:rPr lang="en-US" dirty="0" smtClean="0"/>
              <a:t>7 non-responders with data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Major </a:t>
            </a:r>
            <a:r>
              <a:rPr lang="en-US" dirty="0" err="1" smtClean="0"/>
              <a:t>microbiome</a:t>
            </a:r>
            <a:r>
              <a:rPr lang="en-US" dirty="0" smtClean="0"/>
              <a:t> findings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Shift toward donor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7F7F7F"/>
                </a:solidFill>
              </a:rPr>
              <a:t>Increase in diversity in R </a:t>
            </a:r>
            <a:r>
              <a:rPr lang="en-US" dirty="0" err="1">
                <a:solidFill>
                  <a:srgbClr val="7F7F7F"/>
                </a:solidFill>
              </a:rPr>
              <a:t>vs</a:t>
            </a:r>
            <a:r>
              <a:rPr lang="en-US" dirty="0">
                <a:solidFill>
                  <a:srgbClr val="7F7F7F"/>
                </a:solidFill>
              </a:rPr>
              <a:t> NR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Changes in several bacterial species (</a:t>
            </a:r>
            <a:r>
              <a:rPr lang="en-US" i="1" dirty="0" smtClean="0"/>
              <a:t>d</a:t>
            </a:r>
            <a:r>
              <a:rPr lang="en-US" dirty="0" smtClean="0"/>
              <a:t> &lt; 0.1)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Alterations in several metabolic pathways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50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742950" lvl="1" indent="-285750"/>
            <a:r>
              <a:rPr lang="en-US" sz="3600" dirty="0" smtClean="0"/>
              <a:t>Changes in several bacterial species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57" y="1417638"/>
            <a:ext cx="4115333" cy="36308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1422" y="1683303"/>
            <a:ext cx="895229" cy="3365168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15855" y="1691601"/>
            <a:ext cx="3070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sizes are very small and not predictive</a:t>
            </a:r>
          </a:p>
          <a:p>
            <a:endParaRPr lang="en-US" dirty="0"/>
          </a:p>
          <a:p>
            <a:r>
              <a:rPr lang="en-US" sz="1600" dirty="0" err="1" smtClean="0"/>
              <a:t>Falony</a:t>
            </a:r>
            <a:r>
              <a:rPr lang="en-US" sz="1600" dirty="0" smtClean="0"/>
              <a:t> suggests that at least 400 samples for a 10% difference with 95% power, or 500 samples for a 5% difference with 80% power</a:t>
            </a:r>
          </a:p>
          <a:p>
            <a:endParaRPr lang="en-US" sz="1600" dirty="0"/>
          </a:p>
          <a:p>
            <a:r>
              <a:rPr lang="en-US" sz="1600" dirty="0" smtClean="0"/>
              <a:t>Halsey shows that when small sample sizes are used</a:t>
            </a:r>
            <a:r>
              <a:rPr lang="en-US" sz="1600" smtClean="0"/>
              <a:t>, statistical </a:t>
            </a:r>
            <a:r>
              <a:rPr lang="en-US" sz="1600" dirty="0" smtClean="0"/>
              <a:t>significance often over-estimates the true effect size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5084" y="5546785"/>
            <a:ext cx="2306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7F7F7F"/>
                </a:solidFill>
              </a:rPr>
              <a:t>Falony</a:t>
            </a:r>
            <a:r>
              <a:rPr lang="en-US" sz="1400" dirty="0" smtClean="0">
                <a:solidFill>
                  <a:srgbClr val="7F7F7F"/>
                </a:solidFill>
              </a:rPr>
              <a:t> et al: Science 2016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Halsey et al: Nat. Meth. 2015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 smtClean="0"/>
              <a:t>Alterations of metabolic pathways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26" b="-326"/>
          <a:stretch>
            <a:fillRect/>
          </a:stretch>
        </p:blipFill>
        <p:spPr>
          <a:xfrm>
            <a:off x="1151176" y="2287215"/>
            <a:ext cx="6566631" cy="3611394"/>
          </a:xfrm>
        </p:spPr>
      </p:pic>
      <p:sp>
        <p:nvSpPr>
          <p:cNvPr id="8" name="TextBox 7"/>
          <p:cNvSpPr txBox="1"/>
          <p:nvPr/>
        </p:nvSpPr>
        <p:spPr>
          <a:xfrm>
            <a:off x="3046555" y="1700187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sizes substantially larger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67989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9282" r="-19282"/>
          <a:stretch>
            <a:fillRect/>
          </a:stretch>
        </p:blipFill>
        <p:spPr/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234117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overview</a:t>
            </a:r>
            <a:endParaRPr lang="en-US" dirty="0"/>
          </a:p>
        </p:txBody>
      </p:sp>
      <p:pic>
        <p:nvPicPr>
          <p:cNvPr id="5" name="Content Placeholder 4" descr="sys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t="9109" r="-3480"/>
          <a:stretch/>
        </p:blipFill>
        <p:spPr>
          <a:xfrm>
            <a:off x="3483759" y="1359127"/>
            <a:ext cx="4906410" cy="499722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6602" y="2782753"/>
            <a:ext cx="297715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point is a function</a:t>
            </a:r>
          </a:p>
          <a:p>
            <a:endParaRPr lang="en-US" dirty="0"/>
          </a:p>
          <a:p>
            <a:r>
              <a:rPr lang="en-US" dirty="0" smtClean="0"/>
              <a:t>Each row is a functional category</a:t>
            </a:r>
          </a:p>
          <a:p>
            <a:endParaRPr lang="en-US" dirty="0"/>
          </a:p>
          <a:p>
            <a:r>
              <a:rPr lang="en-US" dirty="0" smtClean="0"/>
              <a:t>Very little change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65696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Glycine catabolism?	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22739" b="-22739"/>
          <a:stretch>
            <a:fillRect/>
          </a:stretch>
        </p:blipFill>
        <p:spPr>
          <a:xfrm>
            <a:off x="5880798" y="1052774"/>
            <a:ext cx="2741857" cy="150791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8675" y="1700187"/>
            <a:ext cx="5033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Orthogonal database (SEED vs. HUMAnN2)</a:t>
            </a:r>
          </a:p>
          <a:p>
            <a:r>
              <a:rPr lang="en-US" dirty="0" smtClean="0"/>
              <a:t>Orthogonal method (ALDEx2 vs. </a:t>
            </a:r>
            <a:r>
              <a:rPr lang="en-US" dirty="0" err="1" smtClean="0">
                <a:solidFill>
                  <a:srgbClr val="7F7F7F"/>
                </a:solidFill>
              </a:rPr>
              <a:t>MaAsLin</a:t>
            </a:r>
            <a:r>
              <a:rPr lang="en-US" dirty="0" smtClean="0">
                <a:solidFill>
                  <a:srgbClr val="7F7F7F"/>
                </a:solidFill>
              </a:rPr>
              <a:t>?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Effect sizes much larger for function than taxonomy</a:t>
            </a:r>
          </a:p>
        </p:txBody>
      </p:sp>
      <p:pic>
        <p:nvPicPr>
          <p:cNvPr id="10" name="Picture 9" descr="glycineT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5" y="2928880"/>
            <a:ext cx="6169446" cy="342747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67894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Glycine catabolism?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8675" y="1700187"/>
            <a:ext cx="5033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Orthogonal database (SEED vs. HUMAnN2)</a:t>
            </a:r>
          </a:p>
          <a:p>
            <a:r>
              <a:rPr lang="en-US" dirty="0" smtClean="0"/>
              <a:t>Orthogonal method (ALDEx2 vs. </a:t>
            </a:r>
            <a:r>
              <a:rPr lang="en-US" dirty="0" err="1" smtClean="0">
                <a:solidFill>
                  <a:srgbClr val="7F7F7F"/>
                </a:solidFill>
              </a:rPr>
              <a:t>MaAsLin</a:t>
            </a:r>
            <a:r>
              <a:rPr lang="en-US" dirty="0" smtClean="0">
                <a:solidFill>
                  <a:srgbClr val="7F7F7F"/>
                </a:solidFill>
              </a:rPr>
              <a:t>?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Effect sizes much larger for function than taxonomy</a:t>
            </a:r>
          </a:p>
        </p:txBody>
      </p:sp>
      <p:pic>
        <p:nvPicPr>
          <p:cNvPr id="3" name="Picture 2" descr="glycine_stri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14" y="2757052"/>
            <a:ext cx="6478737" cy="3599298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4"/>
          <a:srcRect t="-22739" b="-22739"/>
          <a:stretch>
            <a:fillRect/>
          </a:stretch>
        </p:blipFill>
        <p:spPr>
          <a:xfrm>
            <a:off x="5880798" y="1052774"/>
            <a:ext cx="2741857" cy="15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60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is not counting</a:t>
            </a:r>
          </a:p>
          <a:p>
            <a:r>
              <a:rPr lang="en-US" dirty="0" smtClean="0"/>
              <a:t>Probabilistic methods can be used to identify change</a:t>
            </a:r>
          </a:p>
          <a:p>
            <a:r>
              <a:rPr lang="en-US" dirty="0" smtClean="0"/>
              <a:t>Variance is large in taxonomic analyses</a:t>
            </a:r>
          </a:p>
          <a:p>
            <a:r>
              <a:rPr lang="en-US" dirty="0" smtClean="0"/>
              <a:t>Sample sizes can be much smaller for functional analyses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275995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Microbiome</a:t>
            </a:r>
            <a:r>
              <a:rPr lang="en-US" dirty="0" smtClean="0"/>
              <a:t> datasets are cheap and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04468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Our ability to interpret the data lags our ability to generate it</a:t>
            </a:r>
          </a:p>
          <a:p>
            <a:r>
              <a:rPr lang="en-US" dirty="0" smtClean="0"/>
              <a:t>Interpretations should reflect the underlying ecosystem</a:t>
            </a:r>
          </a:p>
          <a:p>
            <a:r>
              <a:rPr lang="en-US" dirty="0"/>
              <a:t>Imagine if all of our analyses were coherent and robust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30" y="1673674"/>
            <a:ext cx="3688320" cy="3917832"/>
          </a:xfrm>
          <a:prstGeom prst="rect">
            <a:avLst/>
          </a:prstGeom>
        </p:spPr>
      </p:pic>
      <p:sp>
        <p:nvSpPr>
          <p:cNvPr id="9" name="Snip Same Side Corner Rectangle 8"/>
          <p:cNvSpPr/>
          <p:nvPr/>
        </p:nvSpPr>
        <p:spPr>
          <a:xfrm rot="16874854">
            <a:off x="6220589" y="2699185"/>
            <a:ext cx="435174" cy="546989"/>
          </a:xfrm>
          <a:prstGeom prst="snip2SameRect">
            <a:avLst>
              <a:gd name="adj1" fmla="val 16667"/>
              <a:gd name="adj2" fmla="val 29167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44925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Focusing on diversity is likely useful</a:t>
            </a:r>
          </a:p>
          <a:p>
            <a:r>
              <a:rPr lang="en-US" dirty="0" smtClean="0"/>
              <a:t>Monitoring individual taxa is likely to be uninformative, unless it can be done at strain resolution</a:t>
            </a:r>
          </a:p>
          <a:p>
            <a:r>
              <a:rPr lang="en-US" dirty="0" smtClean="0"/>
              <a:t>Function is more informative, effect sizes are much larger (variance is smaller)</a:t>
            </a:r>
          </a:p>
          <a:p>
            <a:r>
              <a:rPr lang="en-US" dirty="0" smtClean="0"/>
              <a:t>More public datasets would permit meta-analyses to identify commonalities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99780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4694543"/>
            <a:ext cx="29654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223838" y="5046663"/>
            <a:ext cx="3556000" cy="1955800"/>
          </a:xfrm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charset="0"/>
              </a:rPr>
              <a:t>Acknowledgments</a:t>
            </a:r>
          </a:p>
        </p:txBody>
      </p:sp>
      <p:pic>
        <p:nvPicPr>
          <p:cNvPr id="3174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1246188"/>
            <a:ext cx="2087562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8225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3360738"/>
            <a:ext cx="10572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5" descr="CoDa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923936"/>
            <a:ext cx="31607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94275"/>
            <a:ext cx="2436813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TextBox 5"/>
          <p:cNvSpPr txBox="1">
            <a:spLocks noChangeArrowheads="1"/>
          </p:cNvSpPr>
          <p:nvPr/>
        </p:nvSpPr>
        <p:spPr bwMode="auto">
          <a:xfrm>
            <a:off x="473729" y="4381503"/>
            <a:ext cx="15702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Gregor</a:t>
            </a:r>
            <a:r>
              <a:rPr lang="en-US" sz="1800" dirty="0"/>
              <a:t> Reid</a:t>
            </a:r>
          </a:p>
          <a:p>
            <a:pPr eaLnBrk="1" hangingPunct="1"/>
            <a:r>
              <a:rPr lang="en-US" sz="1800" dirty="0"/>
              <a:t>Jeremy </a:t>
            </a:r>
            <a:r>
              <a:rPr lang="en-US" sz="1800" dirty="0" smtClean="0"/>
              <a:t>Burton</a:t>
            </a:r>
          </a:p>
          <a:p>
            <a:pPr eaLnBrk="1" hangingPunct="1"/>
            <a:r>
              <a:rPr lang="en-US" sz="1800" dirty="0" smtClean="0"/>
              <a:t>Amy McMillan</a:t>
            </a:r>
          </a:p>
          <a:p>
            <a:pPr eaLnBrk="1" hangingPunct="1"/>
            <a:r>
              <a:rPr lang="en-US" sz="1800" dirty="0" smtClean="0"/>
              <a:t>Daniel </a:t>
            </a:r>
            <a:r>
              <a:rPr lang="en-US" sz="1800" dirty="0" err="1" smtClean="0"/>
              <a:t>Giguere</a:t>
            </a:r>
            <a:endParaRPr lang="en-US" sz="1800" dirty="0" smtClean="0"/>
          </a:p>
          <a:p>
            <a:pPr eaLnBrk="1" hangingPunct="1"/>
            <a:r>
              <a:rPr lang="en-US" sz="1800" dirty="0" err="1" smtClean="0"/>
              <a:t>Jia</a:t>
            </a:r>
            <a:r>
              <a:rPr lang="en-US" sz="1800" dirty="0"/>
              <a:t> </a:t>
            </a:r>
            <a:r>
              <a:rPr lang="en-US" sz="1800" dirty="0" err="1" smtClean="0"/>
              <a:t>Rong</a:t>
            </a:r>
            <a:r>
              <a:rPr lang="en-US" sz="1800" dirty="0" smtClean="0"/>
              <a:t> Wu</a:t>
            </a:r>
            <a:endParaRPr lang="en-US" sz="1800" dirty="0"/>
          </a:p>
        </p:txBody>
      </p:sp>
      <p:sp>
        <p:nvSpPr>
          <p:cNvPr id="31755" name="TextBox 17"/>
          <p:cNvSpPr txBox="1">
            <a:spLocks noChangeArrowheads="1"/>
          </p:cNvSpPr>
          <p:nvPr/>
        </p:nvSpPr>
        <p:spPr bwMode="auto">
          <a:xfrm>
            <a:off x="1516063" y="2479675"/>
            <a:ext cx="1165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Andrew</a:t>
            </a:r>
          </a:p>
          <a:p>
            <a:pPr eaLnBrk="1" hangingPunct="1"/>
            <a:r>
              <a:rPr lang="en-US" sz="1800"/>
              <a:t>Fernandes</a:t>
            </a:r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Jean</a:t>
            </a:r>
          </a:p>
          <a:p>
            <a:pPr eaLnBrk="1" hangingPunct="1"/>
            <a:r>
              <a:rPr lang="en-US" sz="1800"/>
              <a:t>Macklaim</a:t>
            </a:r>
          </a:p>
        </p:txBody>
      </p:sp>
      <p:sp>
        <p:nvSpPr>
          <p:cNvPr id="31756" name="TextBox 5"/>
          <p:cNvSpPr txBox="1">
            <a:spLocks noChangeArrowheads="1"/>
          </p:cNvSpPr>
          <p:nvPr/>
        </p:nvSpPr>
        <p:spPr bwMode="auto">
          <a:xfrm>
            <a:off x="5530850" y="3037446"/>
            <a:ext cx="233034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Vera </a:t>
            </a:r>
            <a:r>
              <a:rPr lang="en-US" sz="1800" dirty="0" err="1"/>
              <a:t>Pawlowsky-Glahn</a:t>
            </a:r>
            <a:endParaRPr lang="en-US" sz="1800" dirty="0"/>
          </a:p>
          <a:p>
            <a:pPr eaLnBrk="1" hangingPunct="1"/>
            <a:r>
              <a:rPr lang="en-US" sz="1800" dirty="0"/>
              <a:t>Juan Jose </a:t>
            </a:r>
            <a:r>
              <a:rPr lang="en-US" sz="1800" dirty="0" err="1" smtClean="0"/>
              <a:t>Egozcue</a:t>
            </a:r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Justin </a:t>
            </a:r>
            <a:r>
              <a:rPr lang="en-US" sz="1800" dirty="0" smtClean="0"/>
              <a:t>Silverman</a:t>
            </a:r>
          </a:p>
          <a:p>
            <a:pPr eaLnBrk="1" hangingPunct="1"/>
            <a:r>
              <a:rPr lang="en-US" sz="1800" dirty="0"/>
              <a:t> </a:t>
            </a:r>
            <a:r>
              <a:rPr lang="en-US" sz="1800" dirty="0" smtClean="0"/>
              <a:t>    </a:t>
            </a:r>
            <a:r>
              <a:rPr lang="en-US" sz="1800" dirty="0" err="1" smtClean="0"/>
              <a:t>philr</a:t>
            </a:r>
            <a:r>
              <a:rPr lang="en-US" sz="1800" dirty="0" smtClean="0"/>
              <a:t> (</a:t>
            </a:r>
            <a:r>
              <a:rPr lang="en-US" sz="1800" dirty="0" err="1" smtClean="0"/>
              <a:t>B’cor</a:t>
            </a:r>
            <a:r>
              <a:rPr lang="en-US" sz="1800" dirty="0" smtClean="0"/>
              <a:t>)</a:t>
            </a:r>
          </a:p>
          <a:p>
            <a:pPr eaLnBrk="1" hangingPunct="1"/>
            <a:r>
              <a:rPr lang="en-US" sz="1800" dirty="0" smtClean="0"/>
              <a:t>Tom Quinn</a:t>
            </a:r>
          </a:p>
          <a:p>
            <a:pPr eaLnBrk="1" hangingPunct="1"/>
            <a:r>
              <a:rPr lang="en-US" sz="1800" dirty="0" smtClean="0"/>
              <a:t>     </a:t>
            </a:r>
            <a:r>
              <a:rPr lang="en-US" sz="1800" dirty="0" err="1" smtClean="0"/>
              <a:t>propr</a:t>
            </a:r>
            <a:r>
              <a:rPr lang="en-US" sz="1800" dirty="0" smtClean="0"/>
              <a:t> (CRAN)</a:t>
            </a:r>
            <a:endParaRPr lang="en-US" sz="1800" dirty="0"/>
          </a:p>
        </p:txBody>
      </p:sp>
      <p:pic>
        <p:nvPicPr>
          <p:cNvPr id="31757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171575"/>
            <a:ext cx="258921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7163474" y="3611563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443" y="1417638"/>
            <a:ext cx="220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Workshop tomorrow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08095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Calibri" charset="0"/>
              </a:rPr>
              <a:t>Reading &amp; Sources</a:t>
            </a:r>
            <a:endParaRPr lang="en-US" dirty="0">
              <a:latin typeface="Calibri" charset="0"/>
            </a:endParaRPr>
          </a:p>
        </p:txBody>
      </p:sp>
      <p:pic>
        <p:nvPicPr>
          <p:cNvPr id="30722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0" b="-9830"/>
          <a:stretch>
            <a:fillRect/>
          </a:stretch>
        </p:blipFill>
        <p:spPr>
          <a:xfrm>
            <a:off x="3732213" y="4591050"/>
            <a:ext cx="3405187" cy="1871663"/>
          </a:xfrm>
        </p:spPr>
      </p:pic>
      <p:pic>
        <p:nvPicPr>
          <p:cNvPr id="307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535113"/>
            <a:ext cx="3214688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748213"/>
            <a:ext cx="3246438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3113"/>
            <a:ext cx="39655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638425"/>
            <a:ext cx="9763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2638425"/>
            <a:ext cx="10017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2638425"/>
            <a:ext cx="10302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5" descr="CoDa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417638"/>
            <a:ext cx="31607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100303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Sequencing </a:t>
            </a:r>
            <a:r>
              <a:rPr lang="en-US" dirty="0"/>
              <a:t>data are </a:t>
            </a:r>
            <a:r>
              <a:rPr lang="en-US" dirty="0" smtClean="0"/>
              <a:t>probabilistic samples</a:t>
            </a:r>
          </a:p>
          <a:p>
            <a:pPr lvl="1"/>
            <a:r>
              <a:rPr lang="en-US" dirty="0" smtClean="0"/>
              <a:t>Polls not elections</a:t>
            </a:r>
            <a:endParaRPr lang="en-US" dirty="0"/>
          </a:p>
          <a:p>
            <a:r>
              <a:rPr lang="en-US" dirty="0" smtClean="0"/>
              <a:t>Studies need more power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differences between groups and associations within studies </a:t>
            </a:r>
          </a:p>
          <a:p>
            <a:r>
              <a:rPr lang="en-US" dirty="0" smtClean="0"/>
              <a:t>Function </a:t>
            </a:r>
            <a:r>
              <a:rPr lang="en-US" dirty="0"/>
              <a:t>trumps </a:t>
            </a:r>
            <a:r>
              <a:rPr lang="en-US" dirty="0" smtClean="0"/>
              <a:t>taxonomy</a:t>
            </a:r>
          </a:p>
          <a:p>
            <a:pPr lvl="1"/>
            <a:r>
              <a:rPr lang="en-US" dirty="0" smtClean="0"/>
              <a:t>Generally more powerful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transition </a:t>
            </a:r>
            <a:r>
              <a:rPr lang="en-US" dirty="0" smtClean="0"/>
              <a:t>must </a:t>
            </a:r>
            <a:r>
              <a:rPr lang="en-US" dirty="0"/>
              <a:t>accelerate 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163694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sequencing meat grinder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/>
          <a:stretch/>
        </p:blipFill>
        <p:spPr>
          <a:xfrm>
            <a:off x="1971524" y="1600200"/>
            <a:ext cx="5213047" cy="4525963"/>
          </a:xfr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2402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HTS is not counting</a:t>
            </a:r>
          </a:p>
        </p:txBody>
      </p:sp>
      <p:pic>
        <p:nvPicPr>
          <p:cNvPr id="1945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498600"/>
            <a:ext cx="530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2"/>
          <p:cNvSpPr txBox="1">
            <a:spLocks noChangeArrowheads="1"/>
          </p:cNvSpPr>
          <p:nvPr/>
        </p:nvSpPr>
        <p:spPr bwMode="auto">
          <a:xfrm>
            <a:off x="457200" y="4335928"/>
            <a:ext cx="8229600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5750" indent="-285750">
              <a:buFont typeface="Arial"/>
              <a:buChar char="•"/>
              <a:defRPr/>
            </a:pPr>
            <a:r>
              <a:rPr lang="en-US" dirty="0" smtClean="0"/>
              <a:t>Sequencing machines randomly sample the environment with a fixed capacity</a:t>
            </a:r>
          </a:p>
          <a:p>
            <a:pPr marL="1028700" lvl="1">
              <a:buFont typeface="Arial"/>
              <a:buChar char="•"/>
              <a:defRPr/>
            </a:pPr>
            <a:r>
              <a:rPr lang="en-US" dirty="0" smtClean="0"/>
              <a:t>Cannot just ‘add one more read’ forever</a:t>
            </a:r>
          </a:p>
          <a:p>
            <a:pPr marL="1028700" lvl="1">
              <a:buFont typeface="Arial"/>
              <a:buChar char="•"/>
              <a:defRPr/>
            </a:pPr>
            <a:r>
              <a:rPr lang="en-US" dirty="0"/>
              <a:t>They </a:t>
            </a:r>
            <a:r>
              <a:rPr lang="en-US" b="1" u="sng" dirty="0"/>
              <a:t>do not </a:t>
            </a:r>
            <a:r>
              <a:rPr lang="en-US" dirty="0"/>
              <a:t>deliver counts </a:t>
            </a:r>
          </a:p>
          <a:p>
            <a:pPr marL="1028700" lvl="1">
              <a:buFont typeface="Arial"/>
              <a:buChar char="•"/>
              <a:defRPr/>
            </a:pPr>
            <a:r>
              <a:rPr lang="en-US" dirty="0" smtClean="0"/>
              <a:t>Probability of observing feature scaled by the total number of reads</a:t>
            </a:r>
            <a:endParaRPr lang="en-US" dirty="0"/>
          </a:p>
          <a:p>
            <a:pPr marL="1028700" lvl="1">
              <a:buFont typeface="Arial"/>
              <a:buChar char="•"/>
              <a:defRPr/>
            </a:pPr>
            <a:r>
              <a:rPr lang="en-US" dirty="0"/>
              <a:t>T</a:t>
            </a:r>
            <a:r>
              <a:rPr lang="en-US" dirty="0" smtClean="0"/>
              <a:t>otal is irrelevant</a:t>
            </a:r>
          </a:p>
          <a:p>
            <a:pPr marL="285750">
              <a:buFont typeface="Arial"/>
              <a:buChar char="•"/>
              <a:defRPr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207125" y="5916915"/>
            <a:ext cx="24801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Friedman 2012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PLoS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Comp Bio</a:t>
            </a:r>
          </a:p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2016. Ann Epidemiology</a:t>
            </a: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Can J. Micro</a:t>
            </a:r>
          </a:p>
        </p:txBody>
      </p:sp>
      <p:sp>
        <p:nvSpPr>
          <p:cNvPr id="19461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7602" y="272784"/>
            <a:ext cx="22236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7F7F7F"/>
                </a:solidFill>
              </a:rPr>
              <a:t>Counts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Majority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Dispersion ~ abundance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Dispersion NB or ZIG</a:t>
            </a:r>
          </a:p>
        </p:txBody>
      </p:sp>
    </p:spTree>
    <p:extLst>
      <p:ext uri="{BB962C8B-B14F-4D97-AF65-F5344CB8AC3E}">
        <p14:creationId xmlns:p14="http://schemas.microsoft.com/office/powerpoint/2010/main" val="243846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Counting our things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400175" y="3927475"/>
            <a:ext cx="6161088" cy="2644775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b="1" u="sng" dirty="0">
                <a:latin typeface="Calibri" charset="0"/>
              </a:rPr>
              <a:t>Example </a:t>
            </a:r>
            <a:r>
              <a:rPr lang="en-US" b="1" u="sng" dirty="0" smtClean="0">
                <a:latin typeface="Calibri" charset="0"/>
              </a:rPr>
              <a:t>100 random sample sets</a:t>
            </a:r>
            <a:endParaRPr lang="en-US" b="1" u="sng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1800</a:t>
            </a:r>
            <a:r>
              <a:rPr lang="en-US" dirty="0" smtClean="0">
                <a:latin typeface="Calibri" charset="0"/>
              </a:rPr>
              <a:t>-2200</a:t>
            </a:r>
            <a:endParaRPr lang="en-US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 </a:t>
            </a:r>
            <a:r>
              <a:rPr lang="en-US" dirty="0">
                <a:latin typeface="Calibri" charset="0"/>
              </a:rPr>
              <a:t>8000-12000</a:t>
            </a: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1757363" y="4633913"/>
            <a:ext cx="8604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🐯</a:t>
            </a:r>
          </a:p>
          <a:p>
            <a:pPr eaLnBrk="1" hangingPunct="1"/>
            <a:r>
              <a:rPr lang="en-US" sz="3000"/>
              <a:t>🐞</a:t>
            </a:r>
          </a:p>
          <a:p>
            <a:pPr eaLnBrk="1" hangingPunct="1"/>
            <a:r>
              <a:rPr lang="en-US" sz="3000"/>
              <a:t>👽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55725"/>
            <a:ext cx="818673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1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1109663" y="1417638"/>
            <a:ext cx="5821362" cy="4525962"/>
          </a:xfrm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/>
            <a:r>
              <a:rPr lang="en-US" dirty="0" smtClean="0">
                <a:latin typeface="Calibri" charset="0"/>
              </a:rPr>
              <a:t>Proportions have strange properties</a:t>
            </a:r>
            <a:endParaRPr lang="en-US" dirty="0">
              <a:latin typeface="Calibri" charset="0"/>
            </a:endParaRP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214470" y="3667125"/>
            <a:ext cx="3618379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 dirty="0"/>
              <a:t>Constant sum of 1000</a:t>
            </a:r>
            <a:endParaRPr lang="en-US" sz="1800" dirty="0"/>
          </a:p>
          <a:p>
            <a:pPr eaLnBrk="1" hangingPunct="1"/>
            <a:r>
              <a:rPr lang="en-US" sz="180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RNA-</a:t>
            </a:r>
            <a:r>
              <a:rPr lang="en-US" sz="1600" dirty="0" err="1"/>
              <a:t>seq</a:t>
            </a:r>
            <a:r>
              <a:rPr lang="en-US" sz="1600" dirty="0"/>
              <a:t>, </a:t>
            </a:r>
            <a:r>
              <a:rPr lang="en-US" sz="1600" dirty="0" err="1"/>
              <a:t>metagenomics</a:t>
            </a:r>
            <a:r>
              <a:rPr lang="en-US" sz="1600" dirty="0"/>
              <a:t>, tag-sequencing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5" y="6037263"/>
            <a:ext cx="24796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Ann Epidemiology</a:t>
            </a: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Can J. Micro</a:t>
            </a: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</a:rPr>
              <a:t>That can’t be normalized away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457200" y="1598511"/>
            <a:ext cx="8229600" cy="3120385"/>
          </a:xfrm>
        </p:spPr>
      </p:pic>
      <p:sp>
        <p:nvSpPr>
          <p:cNvPr id="10" name="TextBox 9"/>
          <p:cNvSpPr txBox="1"/>
          <p:nvPr/>
        </p:nvSpPr>
        <p:spPr>
          <a:xfrm>
            <a:off x="1751619" y="5025459"/>
            <a:ext cx="5343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data are on the simplex, they cannot be removed</a:t>
            </a:r>
          </a:p>
          <a:p>
            <a:r>
              <a:rPr lang="en-US" dirty="0" smtClean="0"/>
              <a:t>Other distributions not as extreme, but same pattern</a:t>
            </a:r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425620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CoDa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468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Compositional data are logically inconsistent with most tools in common </a:t>
            </a:r>
            <a:r>
              <a:rPr lang="en-US" b="1" dirty="0" smtClean="0"/>
              <a:t>use (Pearson 1897)</a:t>
            </a:r>
            <a:endParaRPr lang="en-US" b="1" dirty="0"/>
          </a:p>
          <a:p>
            <a:pPr lvl="1"/>
            <a:r>
              <a:rPr lang="en-US" dirty="0" smtClean="0"/>
              <a:t>correlation, </a:t>
            </a:r>
            <a:r>
              <a:rPr lang="en-US" dirty="0"/>
              <a:t>PCA etc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negative binomial, rarefaction,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ZIG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  <a:p>
            <a:r>
              <a:rPr lang="en-US" b="1" dirty="0" smtClean="0"/>
              <a:t>The solution is to work in ratios</a:t>
            </a:r>
          </a:p>
          <a:p>
            <a:pPr lvl="1"/>
            <a:r>
              <a:rPr lang="en-US" dirty="0" err="1" smtClean="0"/>
              <a:t>Aitchison</a:t>
            </a:r>
            <a:r>
              <a:rPr lang="en-US" dirty="0"/>
              <a:t> </a:t>
            </a:r>
            <a:r>
              <a:rPr lang="en-US" dirty="0" smtClean="0"/>
              <a:t>and others</a:t>
            </a:r>
          </a:p>
          <a:p>
            <a:pPr lvl="1"/>
            <a:r>
              <a:rPr lang="en-US" dirty="0" smtClean="0"/>
              <a:t>Conceptually similar to </a:t>
            </a:r>
            <a:r>
              <a:rPr lang="en-US" dirty="0" err="1" smtClean="0"/>
              <a:t>qPCR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48" y="1417638"/>
            <a:ext cx="1602907" cy="212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578" y="4362494"/>
            <a:ext cx="1591677" cy="1193758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10833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22647</TotalTime>
  <Words>1072</Words>
  <Application>Microsoft Macintosh PowerPoint</Application>
  <PresentationFormat>On-screen Show (4:3)</PresentationFormat>
  <Paragraphs>275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Using probabilistic compositional approaches to examine FMT studies: implications for person-specific advice </vt:lpstr>
      <vt:lpstr>Microbiome datasets are cheap and available</vt:lpstr>
      <vt:lpstr>Outline</vt:lpstr>
      <vt:lpstr>The sequencing meat grinder</vt:lpstr>
      <vt:lpstr>HTS is not counting</vt:lpstr>
      <vt:lpstr>Counting our things</vt:lpstr>
      <vt:lpstr>Proportions have strange properties</vt:lpstr>
      <vt:lpstr>That can’t be normalized away</vt:lpstr>
      <vt:lpstr>CoDa</vt:lpstr>
      <vt:lpstr>CoDa properties and *lr</vt:lpstr>
      <vt:lpstr>The 0 in the room</vt:lpstr>
      <vt:lpstr>Fecal transplant for Crohn’s disease</vt:lpstr>
      <vt:lpstr>Changes in several bacterial species </vt:lpstr>
      <vt:lpstr>Alterations of metabolic pathways</vt:lpstr>
      <vt:lpstr>Re-analysis</vt:lpstr>
      <vt:lpstr>Global overview</vt:lpstr>
      <vt:lpstr>Glycine catabolism? </vt:lpstr>
      <vt:lpstr>Glycine catabolism? </vt:lpstr>
      <vt:lpstr>What have we learned?</vt:lpstr>
      <vt:lpstr>Implications</vt:lpstr>
      <vt:lpstr>Acknowledgments</vt:lpstr>
      <vt:lpstr>Reading &amp; Sources</vt:lpstr>
    </vt:vector>
  </TitlesOfParts>
  <Company>UWO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into the metatranscriptome and metabolome of the vaginal microbiome</dc:title>
  <dc:creator>Greg Gloor</dc:creator>
  <cp:lastModifiedBy>Greg Gloor</cp:lastModifiedBy>
  <cp:revision>292</cp:revision>
  <dcterms:created xsi:type="dcterms:W3CDTF">2016-05-10T15:50:17Z</dcterms:created>
  <dcterms:modified xsi:type="dcterms:W3CDTF">2019-02-06T13:40:47Z</dcterms:modified>
</cp:coreProperties>
</file>